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7/23/2022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7/23/2022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7/23/2022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CD8ACB-A715-5FFF-C764-EAE33B3131FD}"/>
              </a:ext>
            </a:extLst>
          </p:cNvPr>
          <p:cNvSpPr>
            <a:spLocks noGrp="1"/>
          </p:cNvSpPr>
          <p:nvPr>
            <p:ph type="ctrTitle"/>
          </p:nvPr>
        </p:nvSpPr>
        <p:spPr/>
        <p:txBody>
          <a:bodyPr>
            <a:normAutofit/>
          </a:bodyPr>
          <a:lstStyle/>
          <a:p>
            <a:pPr algn="ctr"/>
            <a:r>
              <a:rPr lang="en-US" dirty="0" smtClean="0"/>
              <a:t> </a:t>
            </a:r>
            <a:r>
              <a:rPr lang="en-US" sz="4400" dirty="0"/>
              <a:t> </a:t>
            </a:r>
            <a:r>
              <a:rPr lang="en-US" sz="4400" cap="none" dirty="0" smtClean="0"/>
              <a:t>William Shakespeare’s Comedy</a:t>
            </a:r>
            <a:br>
              <a:rPr lang="en-US" sz="4400" cap="none" dirty="0" smtClean="0"/>
            </a:br>
            <a:r>
              <a:rPr lang="en-US" sz="4400" dirty="0" smtClean="0">
                <a:solidFill>
                  <a:srgbClr val="FF0000"/>
                </a:solidFill>
              </a:rPr>
              <a:t>TWELFTH NIGHT</a:t>
            </a:r>
            <a:br>
              <a:rPr lang="en-US" sz="4400" dirty="0" smtClean="0">
                <a:solidFill>
                  <a:srgbClr val="FF0000"/>
                </a:solidFill>
              </a:rPr>
            </a:br>
            <a:endParaRPr lang="en-US" sz="4400" dirty="0">
              <a:solidFill>
                <a:srgbClr val="FF0000"/>
              </a:solidFill>
            </a:endParaRPr>
          </a:p>
        </p:txBody>
      </p:sp>
      <p:sp>
        <p:nvSpPr>
          <p:cNvPr id="3" name="Subtitle 2">
            <a:extLst>
              <a:ext uri="{FF2B5EF4-FFF2-40B4-BE49-F238E27FC236}">
                <a16:creationId xmlns:a16="http://schemas.microsoft.com/office/drawing/2014/main" xmlns="" id="{4A7AD9BC-03FA-BC6C-CA7A-8E0E5D173B4D}"/>
              </a:ext>
            </a:extLst>
          </p:cNvPr>
          <p:cNvSpPr>
            <a:spLocks noGrp="1"/>
          </p:cNvSpPr>
          <p:nvPr>
            <p:ph type="subTitle" idx="1"/>
          </p:nvPr>
        </p:nvSpPr>
        <p:spPr>
          <a:xfrm>
            <a:off x="2438400" y="3531204"/>
            <a:ext cx="8616452" cy="2259996"/>
          </a:xfrm>
        </p:spPr>
        <p:txBody>
          <a:bodyPr>
            <a:normAutofit fontScale="92500" lnSpcReduction="20000"/>
          </a:bodyPr>
          <a:lstStyle/>
          <a:p>
            <a:pPr algn="ctr"/>
            <a:r>
              <a:rPr lang="en-IN" sz="2800" b="1" cap="none" dirty="0" smtClean="0"/>
              <a:t>MA English</a:t>
            </a:r>
          </a:p>
          <a:p>
            <a:pPr algn="ctr"/>
            <a:r>
              <a:rPr lang="en-IN" sz="2800" b="1" cap="none" dirty="0" err="1" smtClean="0"/>
              <a:t>IIIrd</a:t>
            </a:r>
            <a:r>
              <a:rPr lang="en-IN" sz="2800" b="1" cap="none" dirty="0" smtClean="0"/>
              <a:t> Semester </a:t>
            </a:r>
            <a:endParaRPr lang="en-IN" sz="2800" b="1" cap="none" dirty="0" smtClean="0"/>
          </a:p>
          <a:p>
            <a:pPr algn="ctr"/>
            <a:r>
              <a:rPr lang="en-IN" sz="2800" b="1" cap="none" dirty="0" smtClean="0"/>
              <a:t>Paper Xi (Modern Drama)</a:t>
            </a:r>
          </a:p>
          <a:p>
            <a:pPr algn="ctr"/>
            <a:r>
              <a:rPr lang="en-US" sz="2800" b="1" cap="none" dirty="0" smtClean="0"/>
              <a:t>	</a:t>
            </a:r>
            <a:endParaRPr lang="en-US" sz="2800" b="1" cap="none" dirty="0"/>
          </a:p>
        </p:txBody>
      </p:sp>
    </p:spTree>
    <p:extLst>
      <p:ext uri="{BB962C8B-B14F-4D97-AF65-F5344CB8AC3E}">
        <p14:creationId xmlns:p14="http://schemas.microsoft.com/office/powerpoint/2010/main" val="3583539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CDD10-0E15-A824-B2C4-9E42360845A3}"/>
              </a:ext>
            </a:extLst>
          </p:cNvPr>
          <p:cNvSpPr>
            <a:spLocks noGrp="1"/>
          </p:cNvSpPr>
          <p:nvPr>
            <p:ph type="title"/>
          </p:nvPr>
        </p:nvSpPr>
        <p:spPr/>
        <p:txBody>
          <a:bodyPr/>
          <a:lstStyle/>
          <a:p>
            <a:r>
              <a:rPr lang="en-US" dirty="0"/>
              <a:t>TWELFTH NIGHT BY WILLIAM SHAKESPEARE </a:t>
            </a:r>
            <a:br>
              <a:rPr lang="en-US" dirty="0"/>
            </a:br>
            <a:endParaRPr lang="en-US" dirty="0"/>
          </a:p>
        </p:txBody>
      </p:sp>
      <p:sp>
        <p:nvSpPr>
          <p:cNvPr id="3" name="Content Placeholder 2">
            <a:extLst>
              <a:ext uri="{FF2B5EF4-FFF2-40B4-BE49-F238E27FC236}">
                <a16:creationId xmlns:a16="http://schemas.microsoft.com/office/drawing/2014/main" xmlns="" id="{85D2943E-FE18-43C8-7CB3-6D231B242176}"/>
              </a:ext>
            </a:extLst>
          </p:cNvPr>
          <p:cNvSpPr>
            <a:spLocks noGrp="1"/>
          </p:cNvSpPr>
          <p:nvPr>
            <p:ph idx="1"/>
          </p:nvPr>
        </p:nvSpPr>
        <p:spPr/>
        <p:txBody>
          <a:bodyPr>
            <a:normAutofit/>
          </a:bodyPr>
          <a:lstStyle/>
          <a:p>
            <a:r>
              <a:rPr lang="en-US" sz="2800" dirty="0" smtClean="0"/>
              <a:t>Everybody </a:t>
            </a:r>
            <a:r>
              <a:rPr lang="en-US" sz="2800" dirty="0"/>
              <a:t>has a secret... </a:t>
            </a:r>
            <a:endParaRPr lang="en-US" sz="2800" dirty="0" smtClean="0"/>
          </a:p>
          <a:p>
            <a:r>
              <a:rPr lang="en-US" sz="2800" dirty="0" smtClean="0"/>
              <a:t>Duke </a:t>
            </a:r>
            <a:r>
              <a:rPr lang="en-US" sz="2800" dirty="0"/>
              <a:t>wants Olivia who likes Sebastian who is really Viola whose brother is dating Monique so she hates Olivia who's with Duke to make Sebastian jealous who is really </a:t>
            </a:r>
            <a:r>
              <a:rPr lang="en-US" sz="2800" dirty="0" smtClean="0"/>
              <a:t> Viola </a:t>
            </a:r>
            <a:r>
              <a:rPr lang="en-US" sz="2800" dirty="0"/>
              <a:t>who's crushing on Duke who thinks she's a guy</a:t>
            </a:r>
            <a:r>
              <a:rPr lang="en-US" sz="2800" dirty="0" smtClean="0"/>
              <a:t>...</a:t>
            </a:r>
            <a:endParaRPr lang="en-US" sz="2800" dirty="0"/>
          </a:p>
        </p:txBody>
      </p:sp>
    </p:spTree>
    <p:extLst>
      <p:ext uri="{BB962C8B-B14F-4D97-AF65-F5344CB8AC3E}">
        <p14:creationId xmlns:p14="http://schemas.microsoft.com/office/powerpoint/2010/main" val="375921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AC68D-B12F-ADAA-9FC1-EF630879F613}"/>
              </a:ext>
            </a:extLst>
          </p:cNvPr>
          <p:cNvSpPr>
            <a:spLocks noGrp="1"/>
          </p:cNvSpPr>
          <p:nvPr>
            <p:ph type="title"/>
          </p:nvPr>
        </p:nvSpPr>
        <p:spPr/>
        <p:txBody>
          <a:bodyPr/>
          <a:lstStyle/>
          <a:p>
            <a:r>
              <a:rPr lang="en-US" dirty="0"/>
              <a:t>Viola/</a:t>
            </a:r>
            <a:r>
              <a:rPr lang="en-US" dirty="0" err="1"/>
              <a:t>Cesario</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508BF379-217E-FD2F-6589-285B25AF7447}"/>
              </a:ext>
            </a:extLst>
          </p:cNvPr>
          <p:cNvSpPr>
            <a:spLocks noGrp="1"/>
          </p:cNvSpPr>
          <p:nvPr>
            <p:ph idx="1"/>
          </p:nvPr>
        </p:nvSpPr>
        <p:spPr/>
        <p:txBody>
          <a:bodyPr>
            <a:normAutofit/>
          </a:bodyPr>
          <a:lstStyle/>
          <a:p>
            <a:r>
              <a:rPr lang="en-US" sz="2800" dirty="0" smtClean="0"/>
              <a:t>Washed </a:t>
            </a:r>
            <a:r>
              <a:rPr lang="en-US" sz="2800" dirty="0"/>
              <a:t>up on the shore of Illyria when her ship is wrecked in a storm, Viola decides to make her own way in the world. She disguises herself as a young man, calling herself "</a:t>
            </a:r>
            <a:r>
              <a:rPr lang="en-US" sz="2800" dirty="0" err="1"/>
              <a:t>Cesario</a:t>
            </a:r>
            <a:r>
              <a:rPr lang="en-US" sz="2800" dirty="0"/>
              <a:t>," and becomes a page to Duke </a:t>
            </a:r>
            <a:r>
              <a:rPr lang="en-US" sz="2800" dirty="0" err="1"/>
              <a:t>Orsino</a:t>
            </a:r>
            <a:r>
              <a:rPr lang="en-US" sz="2800" dirty="0"/>
              <a:t>. She ends up falling in love with </a:t>
            </a:r>
            <a:r>
              <a:rPr lang="en-US" sz="2800" dirty="0" err="1"/>
              <a:t>Orsino</a:t>
            </a:r>
            <a:r>
              <a:rPr lang="en-US" sz="2800" dirty="0"/>
              <a:t>-even as Olivia, the woman </a:t>
            </a:r>
            <a:r>
              <a:rPr lang="en-US" sz="2800" dirty="0" err="1"/>
              <a:t>Orsino</a:t>
            </a:r>
            <a:r>
              <a:rPr lang="en-US" sz="2800" dirty="0"/>
              <a:t> is courting, falls in love with </a:t>
            </a:r>
            <a:r>
              <a:rPr lang="en-US" sz="2800" dirty="0" err="1"/>
              <a:t>Cesario</a:t>
            </a:r>
            <a:r>
              <a:rPr lang="en-US" sz="2800" dirty="0" smtClean="0"/>
              <a:t>. </a:t>
            </a:r>
            <a:endParaRPr lang="en-US" sz="2800" dirty="0"/>
          </a:p>
        </p:txBody>
      </p:sp>
    </p:spTree>
    <p:extLst>
      <p:ext uri="{BB962C8B-B14F-4D97-AF65-F5344CB8AC3E}">
        <p14:creationId xmlns:p14="http://schemas.microsoft.com/office/powerpoint/2010/main" val="86807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EB4EF0-EF68-88C3-4994-E26F274FE22E}"/>
              </a:ext>
            </a:extLst>
          </p:cNvPr>
          <p:cNvSpPr>
            <a:spLocks noGrp="1"/>
          </p:cNvSpPr>
          <p:nvPr>
            <p:ph type="title"/>
          </p:nvPr>
        </p:nvSpPr>
        <p:spPr/>
        <p:txBody>
          <a:bodyPr/>
          <a:lstStyle/>
          <a:p>
            <a:pPr algn="ctr"/>
            <a:r>
              <a:rPr lang="en-US" dirty="0"/>
              <a:t>Olivia</a:t>
            </a:r>
          </a:p>
        </p:txBody>
      </p:sp>
      <p:sp>
        <p:nvSpPr>
          <p:cNvPr id="3" name="Content Placeholder 2">
            <a:extLst>
              <a:ext uri="{FF2B5EF4-FFF2-40B4-BE49-F238E27FC236}">
                <a16:creationId xmlns:a16="http://schemas.microsoft.com/office/drawing/2014/main" xmlns="" id="{848AE51B-153B-B4C0-64C6-3415B288F96C}"/>
              </a:ext>
            </a:extLst>
          </p:cNvPr>
          <p:cNvSpPr>
            <a:spLocks noGrp="1"/>
          </p:cNvSpPr>
          <p:nvPr>
            <p:ph idx="1"/>
          </p:nvPr>
        </p:nvSpPr>
        <p:spPr/>
        <p:txBody>
          <a:bodyPr>
            <a:normAutofit/>
          </a:bodyPr>
          <a:lstStyle/>
          <a:p>
            <a:r>
              <a:rPr lang="en-US" sz="3200" dirty="0" smtClean="0"/>
              <a:t>Olivia </a:t>
            </a:r>
            <a:r>
              <a:rPr lang="en-US" sz="3200" dirty="0"/>
              <a:t>is courted by </a:t>
            </a:r>
            <a:r>
              <a:rPr lang="en-US" sz="3200" dirty="0" err="1"/>
              <a:t>Orsino</a:t>
            </a:r>
            <a:r>
              <a:rPr lang="en-US" sz="3200" dirty="0"/>
              <a:t>. She and </a:t>
            </a:r>
            <a:r>
              <a:rPr lang="en-US" sz="3200" dirty="0" err="1"/>
              <a:t>Orsino</a:t>
            </a:r>
            <a:r>
              <a:rPr lang="en-US" sz="3200" dirty="0"/>
              <a:t> are similar characters in that each seems to enjoy wallowing in his or her own misery. Viola's arrival in the masculine guise of </a:t>
            </a:r>
            <a:r>
              <a:rPr lang="en-US" sz="3200" dirty="0" err="1"/>
              <a:t>Cesario</a:t>
            </a:r>
            <a:r>
              <a:rPr lang="en-US" sz="3200" dirty="0"/>
              <a:t> enables Olivia to break free of her self-indulgent </a:t>
            </a:r>
            <a:r>
              <a:rPr lang="en-US" sz="3200" dirty="0" smtClean="0"/>
              <a:t>melancholy.</a:t>
            </a:r>
            <a:endParaRPr lang="en-US" sz="3200" dirty="0"/>
          </a:p>
        </p:txBody>
      </p:sp>
    </p:spTree>
    <p:extLst>
      <p:ext uri="{BB962C8B-B14F-4D97-AF65-F5344CB8AC3E}">
        <p14:creationId xmlns:p14="http://schemas.microsoft.com/office/powerpoint/2010/main" val="1433318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EA955A-8DEA-5525-FC22-D9492CD57BD6}"/>
              </a:ext>
            </a:extLst>
          </p:cNvPr>
          <p:cNvSpPr>
            <a:spLocks noGrp="1"/>
          </p:cNvSpPr>
          <p:nvPr>
            <p:ph type="title"/>
          </p:nvPr>
        </p:nvSpPr>
        <p:spPr/>
        <p:txBody>
          <a:bodyPr>
            <a:normAutofit/>
          </a:bodyPr>
          <a:lstStyle/>
          <a:p>
            <a:pPr algn="ctr"/>
            <a:r>
              <a:rPr lang="en-US" sz="2800" cap="none" dirty="0" err="1">
                <a:solidFill>
                  <a:prstClr val="black"/>
                </a:solidFill>
              </a:rPr>
              <a:t>Orsino</a:t>
            </a:r>
            <a:endParaRPr lang="en-US" sz="4000" dirty="0"/>
          </a:p>
        </p:txBody>
      </p:sp>
      <p:sp>
        <p:nvSpPr>
          <p:cNvPr id="3" name="Content Placeholder 2">
            <a:extLst>
              <a:ext uri="{FF2B5EF4-FFF2-40B4-BE49-F238E27FC236}">
                <a16:creationId xmlns:a16="http://schemas.microsoft.com/office/drawing/2014/main" xmlns="" id="{B10DBD02-C5B2-0E39-84F1-4A4AD2F28CBB}"/>
              </a:ext>
            </a:extLst>
          </p:cNvPr>
          <p:cNvSpPr>
            <a:spLocks noGrp="1"/>
          </p:cNvSpPr>
          <p:nvPr>
            <p:ph idx="1"/>
          </p:nvPr>
        </p:nvSpPr>
        <p:spPr>
          <a:xfrm>
            <a:off x="1371600" y="2286000"/>
            <a:ext cx="9683255" cy="4419600"/>
          </a:xfrm>
        </p:spPr>
        <p:txBody>
          <a:bodyPr>
            <a:noAutofit/>
          </a:bodyPr>
          <a:lstStyle/>
          <a:p>
            <a:r>
              <a:rPr lang="en-US" sz="2400" dirty="0" err="1" smtClean="0"/>
              <a:t>Orsino</a:t>
            </a:r>
            <a:r>
              <a:rPr lang="en-US" sz="2400" dirty="0" smtClean="0"/>
              <a:t> </a:t>
            </a:r>
            <a:r>
              <a:rPr lang="en-US" sz="2400" dirty="0"/>
              <a:t>is lovesick for the beautiful Lady Olivia, but becomes more and more fond of his handsome new page boy, </a:t>
            </a:r>
            <a:r>
              <a:rPr lang="en-US" sz="2400" dirty="0" err="1"/>
              <a:t>Cesario</a:t>
            </a:r>
            <a:r>
              <a:rPr lang="en-US" sz="2400" dirty="0"/>
              <a:t>, who is actually a woman— Viola</a:t>
            </a:r>
            <a:r>
              <a:rPr lang="en-US" sz="2400" dirty="0" smtClean="0"/>
              <a:t>. </a:t>
            </a:r>
          </a:p>
          <a:p>
            <a:r>
              <a:rPr lang="en-US" sz="2400" dirty="0" err="1" smtClean="0"/>
              <a:t>Orsino</a:t>
            </a:r>
            <a:endParaRPr lang="en-US" sz="2400" dirty="0" smtClean="0"/>
          </a:p>
          <a:p>
            <a:pPr marL="0" indent="0">
              <a:buNone/>
            </a:pPr>
            <a:r>
              <a:rPr lang="en-US" sz="2400" dirty="0" smtClean="0"/>
              <a:t>	Viola's </a:t>
            </a:r>
            <a:r>
              <a:rPr lang="en-US" sz="2400" dirty="0"/>
              <a:t>lost twin brother. When he arrives in Illyria, traveling with Antonio, his close friend and protector, Sebastian discovers that many people think that they know him. Furthermore, the beautiful Lady Olivia, whom he has never met, wants to marry </a:t>
            </a:r>
            <a:r>
              <a:rPr lang="en-US" sz="2400" dirty="0" smtClean="0"/>
              <a:t>him.</a:t>
            </a:r>
            <a:endParaRPr lang="en-US" sz="2400" dirty="0"/>
          </a:p>
        </p:txBody>
      </p:sp>
    </p:spTree>
    <p:extLst>
      <p:ext uri="{BB962C8B-B14F-4D97-AF65-F5344CB8AC3E}">
        <p14:creationId xmlns:p14="http://schemas.microsoft.com/office/powerpoint/2010/main" val="724193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43A3D3-D61D-551F-6F26-DA3B128120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584EA39C-F3B9-8D56-689B-6151D5B6E80C}"/>
              </a:ext>
            </a:extLst>
          </p:cNvPr>
          <p:cNvSpPr>
            <a:spLocks noGrp="1"/>
          </p:cNvSpPr>
          <p:nvPr>
            <p:ph idx="1"/>
          </p:nvPr>
        </p:nvSpPr>
        <p:spPr>
          <a:xfrm>
            <a:off x="1447800" y="2015732"/>
            <a:ext cx="9607054" cy="4004068"/>
          </a:xfrm>
        </p:spPr>
        <p:txBody>
          <a:bodyPr>
            <a:noAutofit/>
          </a:bodyPr>
          <a:lstStyle/>
          <a:p>
            <a:r>
              <a:rPr lang="en-US" sz="2800" dirty="0"/>
              <a:t>Duke </a:t>
            </a:r>
            <a:r>
              <a:rPr lang="en-US" sz="2800" dirty="0" err="1"/>
              <a:t>Orsino</a:t>
            </a:r>
            <a:r>
              <a:rPr lang="en-US" sz="2800" dirty="0"/>
              <a:t> has convinced himself that he's insanely in love with a wealthy and resistant lady, who is in mourning for her brother and only annoyed by </a:t>
            </a:r>
            <a:r>
              <a:rPr lang="en-US" sz="2800" dirty="0" err="1"/>
              <a:t>Orsino's</a:t>
            </a:r>
            <a:r>
              <a:rPr lang="en-US" sz="2800" dirty="0"/>
              <a:t> inappropriate attentions. The duke's idea of a cure for his disease is to stuff himself sick with his own passions</a:t>
            </a:r>
            <a:r>
              <a:rPr lang="en-US" sz="2800" dirty="0" smtClean="0"/>
              <a:t>. </a:t>
            </a:r>
          </a:p>
          <a:p>
            <a:r>
              <a:rPr lang="en-US" sz="2800" dirty="0" smtClean="0"/>
              <a:t>"</a:t>
            </a:r>
            <a:r>
              <a:rPr lang="en-US" sz="2800" dirty="0"/>
              <a:t>If music be the food of love, play on, Give me excess of it; that surfeiting, The appetite may sicken, and so </a:t>
            </a:r>
            <a:r>
              <a:rPr lang="en-US" sz="2800" dirty="0" smtClean="0"/>
              <a:t>die.</a:t>
            </a:r>
            <a:endParaRPr lang="en-US" sz="2800" dirty="0"/>
          </a:p>
        </p:txBody>
      </p:sp>
    </p:spTree>
    <p:extLst>
      <p:ext uri="{BB962C8B-B14F-4D97-AF65-F5344CB8AC3E}">
        <p14:creationId xmlns:p14="http://schemas.microsoft.com/office/powerpoint/2010/main" val="1517603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3C5C5F-4F98-DFEF-BA13-261D56952B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3A05C9D4-BD16-34BE-5F32-A93E8E284D54}"/>
              </a:ext>
            </a:extLst>
          </p:cNvPr>
          <p:cNvSpPr>
            <a:spLocks noGrp="1"/>
          </p:cNvSpPr>
          <p:nvPr>
            <p:ph idx="1"/>
          </p:nvPr>
        </p:nvSpPr>
        <p:spPr/>
        <p:txBody>
          <a:bodyPr>
            <a:normAutofit/>
          </a:bodyPr>
          <a:lstStyle/>
          <a:p>
            <a:r>
              <a:rPr lang="en-US" sz="2800" dirty="0"/>
              <a:t>"In my stars I am above thee; but be not afraid of greatness: some are born great, some achieve greatness, and some have greatness </a:t>
            </a:r>
            <a:r>
              <a:rPr lang="en-US" sz="2800" dirty="0" smtClean="0"/>
              <a:t>thrust </a:t>
            </a:r>
            <a:r>
              <a:rPr lang="en-US" sz="2800" dirty="0"/>
              <a:t>upon '</a:t>
            </a:r>
            <a:r>
              <a:rPr lang="en-US" sz="2800" dirty="0" err="1"/>
              <a:t>em</a:t>
            </a:r>
            <a:r>
              <a:rPr lang="en-US" sz="2800" dirty="0"/>
              <a:t>.'</a:t>
            </a:r>
          </a:p>
        </p:txBody>
      </p:sp>
    </p:spTree>
    <p:extLst>
      <p:ext uri="{BB962C8B-B14F-4D97-AF65-F5344CB8AC3E}">
        <p14:creationId xmlns:p14="http://schemas.microsoft.com/office/powerpoint/2010/main" val="3816479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BC4264-AB3C-7B77-A022-67F9BCB33436}"/>
              </a:ext>
            </a:extLst>
          </p:cNvPr>
          <p:cNvSpPr>
            <a:spLocks noGrp="1"/>
          </p:cNvSpPr>
          <p:nvPr>
            <p:ph type="title"/>
          </p:nvPr>
        </p:nvSpPr>
        <p:spPr>
          <a:xfrm>
            <a:off x="1371600" y="804519"/>
            <a:ext cx="9683255" cy="948081"/>
          </a:xfrm>
        </p:spPr>
        <p:txBody>
          <a:bodyPr/>
          <a:lstStyle/>
          <a:p>
            <a:pPr algn="ctr"/>
            <a:r>
              <a:rPr lang="en-US" dirty="0"/>
              <a:t>What's in a name? </a:t>
            </a:r>
          </a:p>
        </p:txBody>
      </p:sp>
      <p:sp>
        <p:nvSpPr>
          <p:cNvPr id="3" name="Content Placeholder 2">
            <a:extLst>
              <a:ext uri="{FF2B5EF4-FFF2-40B4-BE49-F238E27FC236}">
                <a16:creationId xmlns:a16="http://schemas.microsoft.com/office/drawing/2014/main" xmlns="" id="{1C631A6D-4ED2-E78D-7FB7-706FA1D6C361}"/>
              </a:ext>
            </a:extLst>
          </p:cNvPr>
          <p:cNvSpPr>
            <a:spLocks noGrp="1"/>
          </p:cNvSpPr>
          <p:nvPr>
            <p:ph idx="1"/>
          </p:nvPr>
        </p:nvSpPr>
        <p:spPr>
          <a:xfrm>
            <a:off x="1447801" y="2015732"/>
            <a:ext cx="9607054" cy="4080268"/>
          </a:xfrm>
        </p:spPr>
        <p:txBody>
          <a:bodyPr>
            <a:noAutofit/>
          </a:bodyPr>
          <a:lstStyle/>
          <a:p>
            <a:r>
              <a:rPr lang="en-US" sz="2400" dirty="0" smtClean="0"/>
              <a:t>Twelfth </a:t>
            </a:r>
            <a:r>
              <a:rPr lang="en-US" sz="2400" dirty="0"/>
              <a:t>Night is the only one of Shakespeare's plays to have an alternative title: the play is actually called Twelfth Night, or What You Will. Critics are divided over what the two titles mean, but "Twelfth Night" is usually considered to be a reference to Epiphany, or the twelfth night of the Christmas celebration (January 6). </a:t>
            </a:r>
            <a:endParaRPr lang="en-US" sz="2400" dirty="0" smtClean="0"/>
          </a:p>
          <a:p>
            <a:r>
              <a:rPr lang="en-US" sz="2400" dirty="0" smtClean="0"/>
              <a:t>In </a:t>
            </a:r>
            <a:r>
              <a:rPr lang="en-US" sz="2400" dirty="0"/>
              <a:t>Shakespeare's day, this holiday was celebrated as a festival in which everything was turned </a:t>
            </a:r>
            <a:r>
              <a:rPr lang="en-US" sz="2400" dirty="0" smtClean="0"/>
              <a:t>upside down.</a:t>
            </a:r>
            <a:endParaRPr lang="en-US" sz="2400" b="1" dirty="0"/>
          </a:p>
        </p:txBody>
      </p:sp>
    </p:spTree>
    <p:extLst>
      <p:ext uri="{BB962C8B-B14F-4D97-AF65-F5344CB8AC3E}">
        <p14:creationId xmlns:p14="http://schemas.microsoft.com/office/powerpoint/2010/main" val="20426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1DEAFC-CD7A-0B8E-0B8E-455D8811A854}"/>
              </a:ext>
            </a:extLst>
          </p:cNvPr>
          <p:cNvSpPr>
            <a:spLocks noGrp="1"/>
          </p:cNvSpPr>
          <p:nvPr>
            <p:ph type="title"/>
          </p:nvPr>
        </p:nvSpPr>
        <p:spPr/>
        <p:txBody>
          <a:bodyPr/>
          <a:lstStyle/>
          <a:p>
            <a:pPr algn="ctr"/>
            <a:r>
              <a:rPr lang="en-US" dirty="0"/>
              <a:t>All's Well That Ends Well </a:t>
            </a:r>
          </a:p>
        </p:txBody>
      </p:sp>
      <p:sp>
        <p:nvSpPr>
          <p:cNvPr id="3" name="Content Placeholder 2">
            <a:extLst>
              <a:ext uri="{FF2B5EF4-FFF2-40B4-BE49-F238E27FC236}">
                <a16:creationId xmlns:a16="http://schemas.microsoft.com/office/drawing/2014/main" xmlns="" id="{83A04754-01A8-2B85-391D-F0A344E04BA0}"/>
              </a:ext>
            </a:extLst>
          </p:cNvPr>
          <p:cNvSpPr>
            <a:spLocks noGrp="1"/>
          </p:cNvSpPr>
          <p:nvPr>
            <p:ph idx="1"/>
          </p:nvPr>
        </p:nvSpPr>
        <p:spPr/>
        <p:txBody>
          <a:bodyPr>
            <a:normAutofit/>
          </a:bodyPr>
          <a:lstStyle/>
          <a:p>
            <a:r>
              <a:rPr lang="en-US" sz="2800" dirty="0" smtClean="0"/>
              <a:t>He </a:t>
            </a:r>
            <a:r>
              <a:rPr lang="en-US" sz="2800" dirty="0"/>
              <a:t>hath not told us of the captain yet. </a:t>
            </a:r>
            <a:r>
              <a:rPr lang="en-US" sz="2800" dirty="0" smtClean="0"/>
              <a:t> When </a:t>
            </a:r>
            <a:r>
              <a:rPr lang="en-US" sz="2800" dirty="0"/>
              <a:t>that is known and golden time convents, </a:t>
            </a:r>
            <a:r>
              <a:rPr lang="en-US" sz="2800" dirty="0" smtClean="0"/>
              <a:t> A </a:t>
            </a:r>
            <a:r>
              <a:rPr lang="en-US" sz="2800" dirty="0"/>
              <a:t>solemn combination shall be made of our dear souls.— Meantime, sweet sister, We will not part from hence. </a:t>
            </a:r>
            <a:r>
              <a:rPr lang="en-US" sz="2800" dirty="0" err="1"/>
              <a:t>Cesario</a:t>
            </a:r>
            <a:r>
              <a:rPr lang="en-US" sz="2800" dirty="0"/>
              <a:t>, come, For so you shall be, while you are a man. But when in other habits you are seen, </a:t>
            </a:r>
            <a:r>
              <a:rPr lang="en-US" sz="2800" dirty="0" err="1"/>
              <a:t>Orsino's</a:t>
            </a:r>
            <a:r>
              <a:rPr lang="en-US" sz="2800" dirty="0"/>
              <a:t> mistress and his fancy's queen</a:t>
            </a:r>
            <a:r>
              <a:rPr lang="en-US" sz="2800" dirty="0" smtClean="0"/>
              <a:t>.</a:t>
            </a:r>
            <a:endParaRPr lang="en-US" sz="2800" dirty="0"/>
          </a:p>
        </p:txBody>
      </p:sp>
    </p:spTree>
    <p:extLst>
      <p:ext uri="{BB962C8B-B14F-4D97-AF65-F5344CB8AC3E}">
        <p14:creationId xmlns:p14="http://schemas.microsoft.com/office/powerpoint/2010/main" val="3550288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6600" dirty="0" smtClean="0">
                <a:solidFill>
                  <a:schemeClr val="accent3"/>
                </a:solidFill>
                <a:latin typeface="Algerian" panose="04020705040A02060702" pitchFamily="82" charset="0"/>
              </a:rPr>
              <a:t>THANK YOU!</a:t>
            </a:r>
            <a:endParaRPr lang="en-IN" sz="6600" dirty="0">
              <a:solidFill>
                <a:schemeClr val="accent3"/>
              </a:solidFill>
              <a:latin typeface="Algerian" panose="04020705040A02060702" pitchFamily="82" charset="0"/>
            </a:endParaRPr>
          </a:p>
        </p:txBody>
      </p:sp>
    </p:spTree>
    <p:extLst>
      <p:ext uri="{BB962C8B-B14F-4D97-AF65-F5344CB8AC3E}">
        <p14:creationId xmlns:p14="http://schemas.microsoft.com/office/powerpoint/2010/main" val="426530349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47</TotalTime>
  <Words>500</Words>
  <Application>Microsoft Office PowerPoint</Application>
  <PresentationFormat>Custom</PresentationFormat>
  <Paragraphs>25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Gallery</vt:lpstr>
      <vt:lpstr>  William Shakespeare’s Comedy TWELFTH NIGHT </vt:lpstr>
      <vt:lpstr>TWELFTH NIGHT BY WILLIAM SHAKESPEARE  </vt:lpstr>
      <vt:lpstr>Viola/Cesario </vt:lpstr>
      <vt:lpstr>Olivia</vt:lpstr>
      <vt:lpstr>Orsino</vt:lpstr>
      <vt:lpstr>PowerPoint Presentation</vt:lpstr>
      <vt:lpstr>PowerPoint Presentation</vt:lpstr>
      <vt:lpstr>What's in a name? </vt:lpstr>
      <vt:lpstr>All's Well That Ends Well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Twelfth NightKThe AMT PTWELFTH NIGHTA Comedy by: William Shakespeare</dc:title>
  <dc:creator>918894478278</dc:creator>
  <cp:lastModifiedBy>Arun</cp:lastModifiedBy>
  <cp:revision>13</cp:revision>
  <dcterms:created xsi:type="dcterms:W3CDTF">2022-07-13T17:26:50Z</dcterms:created>
  <dcterms:modified xsi:type="dcterms:W3CDTF">2022-07-23T13:58:43Z</dcterms:modified>
</cp:coreProperties>
</file>